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2" r:id="rId6"/>
    <p:sldId id="261" r:id="rId7"/>
    <p:sldId id="259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63488" autoAdjust="0"/>
  </p:normalViewPr>
  <p:slideViewPr>
    <p:cSldViewPr snapToGrid="0">
      <p:cViewPr varScale="1">
        <p:scale>
          <a:sx n="69" d="100"/>
          <a:sy n="69" d="100"/>
        </p:scale>
        <p:origin x="2712" y="72"/>
      </p:cViewPr>
      <p:guideLst/>
    </p:cSldViewPr>
  </p:slideViewPr>
  <p:notesTextViewPr>
    <p:cViewPr>
      <p:scale>
        <a:sx n="1" d="1"/>
        <a:sy n="1" d="1"/>
      </p:scale>
      <p:origin x="0" y="-288"/>
    </p:cViewPr>
  </p:notesTextViewPr>
  <p:notesViewPr>
    <p:cSldViewPr snapToGrid="0">
      <p:cViewPr varScale="1">
        <p:scale>
          <a:sx n="85" d="100"/>
          <a:sy n="85" d="100"/>
        </p:scale>
        <p:origin x="295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421A13-FBE7-499D-BCEA-9B54103C9591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2295CA-CE96-42B2-88A6-3D402DF39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938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tobaccofree.hk/tc/free-quit-tools/free-cessation-services.html?gad_source=2&amp;gclid=EAIaIQobChMIr-eeuc_rhAMVMsJMAh0oUQQNEAAYASAAEgIkVfD_BwE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295CA-CE96-42B2-88A6-3D402DF39F5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150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教師講解煙草中的有毒物質及吸煙禍害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投影片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4-7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295CA-CE96-42B2-88A6-3D402DF39F5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939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TW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活動一：吸煙害處知多少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(20</a:t>
            </a:r>
            <a:r>
              <a:rPr lang="zh-TW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分鐘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教師把全班學</a:t>
            </a:r>
            <a:r>
              <a:rPr lang="zh-HK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生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分為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6 - 8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人一組，合作完成「吸煙對身體的影響」圖解工作紙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附件一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。為增加活動趣味性，可以遊戲方式進行，填寫最多正確答案而又答得最快的組別為勝出者。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在學</a:t>
            </a:r>
            <a:r>
              <a:rPr lang="zh-HK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生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完成配對後，教師可運用「吸煙對身體的影響」圖解工作紙答案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附件四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檢視吸煙對身體的影響。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教師宜以「開放式」提問，配合形象化的例子，引起學</a:t>
            </a:r>
            <a:r>
              <a:rPr lang="zh-HK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生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的興趣及加深記憶，例如：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「大家有否發覺吸煙的人之牙齒及手指甲與一般人有什麼分別？這是由煙草中哪些物質所造成的？」（焦油）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同學說得對，吸煙會刺激喉嚨和氣管黏膜，令肺部支氣管內積聚有害物質，提高感染呼吸系統疾病之機會，引起吸煙者多痰、經常咳嗽。你們有否聽過吸煙者痰多咳嗽時會發出甚麼聲音？他們對其他人帶來什麼影響？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增加了家人和朋友感染呼吸道傳染病的風險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None/>
            </a:pP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教師小結：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明知吸煙有害健康，吸煙者為什麼仍選擇吸煙？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其實由吸食第一口煙開始，已經對身體產生不良影響，吸煙愈多，不良影響愈大。由於吸煙者不一定感覺到，因此他們會</a:t>
            </a:r>
            <a:r>
              <a:rPr lang="zh-TW" altLang="en-US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低估了煙草的禍害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，但當發現身患與吸煙有關的疾病時，卻又因吸煙時產生的尼古丁物質</a:t>
            </a:r>
            <a:r>
              <a:rPr lang="zh-TW" altLang="en-US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令人「上癮」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，要戒煙便特別困難。</a:t>
            </a:r>
            <a:r>
              <a:rPr lang="zh-TW" altLang="en-US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所以最好的方法就是「不要吸食第一口」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None/>
            </a:pP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學習重點：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讓學</a:t>
            </a:r>
            <a:r>
              <a:rPr lang="zh-HK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生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認識煙草內所含的主要有毒物質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尼古丁、焦油、一氧化碳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，對身體各部分器官造成的影響。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若只單向式向學生講解尼古丁、焦油及一氧化碳之害處，相信小學生較難將這些資料消化；反之，將這些化學物直接引致之外在影響「形象化」，如手指、牙齒變黃、常咳嗽、多痰，影響運動效能這些「看得見」、「感覺得到」的例子，相信更有助學生認識吸煙的禍害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295CA-CE96-42B2-88A6-3D402DF39F5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156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活動二：禍從口入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(15</a:t>
            </a:r>
            <a:r>
              <a:rPr lang="zh-TW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分鐘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教師向各組派發「禍從口入」檔案工作紙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附件二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，請各組在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分鐘內，討論及分析不同故事人物的吸煙原因和影響。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完成討論後，各組進行簡單匯報。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教師可提醒學生應將思考範圍擴展到自己身邊的人，包括朋友、父母和親友等，嘗試找出他們吸煙的原因。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zh-TW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參考資料：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外在因素：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常與吸煙者接觸：家庭中如果雙親都吸煙，子女通常較易染上吸煙的惡習。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群眾壓力：以吸煙為跟上潮流的標誌。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媒體影響：部分電影和外地劇集中會出現明星吸煙的鏡頭，引來青少年的模仿。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內在因素：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個人好奇：抱著一試的心態，認為不會上癮。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朋輩影響：害怕拒絕朋友邀約吸煙，擔心自己從此沒有朋友。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排解壓力：相信吸煙可以減輕壓力和不快的情緒。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影響：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損害個人、家人和朋友的健康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損害胎兒健康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造成空氣污染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影響儀容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影響與家人的關係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引起他人憎惡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浪費金錢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None/>
            </a:pPr>
            <a:r>
              <a:rPr lang="zh-TW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教師小結：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提醒學生不要因為一時好奇、朋輩的壓力或為取得別人的認同而吸第一口煙，一旦染上煙癮便難以戒除。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吸煙不但會影響個人及家人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二手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煙及三手煙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的健康，也會影響與家人的關係，甚或因此而引起紛爭。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pPr marL="0" indent="0">
              <a:buNone/>
            </a:pPr>
            <a:r>
              <a:rPr lang="zh-TW" altLang="en-US" b="1" dirty="0" smtClean="0"/>
              <a:t>學習重點：</a:t>
            </a:r>
            <a:endParaRPr lang="en-US" altLang="zh-TW" b="1" dirty="0" smtClean="0"/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活動讓學生了解吸煙的原因與禍害。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一般的調查顯示，不少吸煙者都是在青少年期十二歲至十五歲開始吸煙。造成青少年吸煙的原因，可以分為外在因素及內在因素。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295CA-CE96-42B2-88A6-3D402DF39F5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0664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活動三：無煙世紀，由你做起 ！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(25</a:t>
            </a:r>
            <a:r>
              <a:rPr lang="zh-TW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分鐘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各組在活動二的工作紙中選擇一個人物為對象，並按照對象的年齡、身份和背景，設計一個有效的「反吸煙宣傳廣告」（附件三）。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廣告當中需要包含吸煙的害處及宣傳口號「無煙世紀，由你做起！」。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教師可給予各組學生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分鐘時間作準備，並讓各組演繹該段長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60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秒的廣告。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當各組演繹完畢後，教師可以請全體學生以「一人一票」選出「最佳廣告」大獎。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如果時間許可，教師可請學生分享對作品的觀感。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295CA-CE96-42B2-88A6-3D402DF39F5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45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教師總結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參考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「吸煙危害健康」是一個不容置疑的事實。根據世界衛生組織的資料，全球煙草流行每年導致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700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多萬人死亡，其中近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萬非吸煙者因吸入二手煙霧而失去生命。世界衞生組織訂定每年的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月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31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日為「世界無煙日」，提高人們對與煙草使用有關的健康和其它風險。亦有研究指出，一支煙會讓吸煙者的生命縮短將近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分鐘，每天抽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根煙的人平均壽命比正常人減少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。吸煙除了損害自己健康外，「二手煙」及「三手煙」對非吸煙者的影響亦十分嚴重，長期接觸「二手煙」和「三手煙」的人，患上與吸煙有關疾病的風險，比吸煙者還要高。此外，外國研究已發現電子煙含有對健康造成危害的化學物質，在高溫下加熱及汽化後更有可能產生其他有害物質和致癌物，亦可引致上癮、不適和咳嗽、傷害身體細胞及組織，嚴重者更可引致癌症及死亡等。為顧己及人，同學應該堅決拒絕吸煙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「拒煙三式」：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語言：直接告訴邀約你吸煙的朋友，你不喜歡吸煙。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身體：可選擇離開吸煙朋友經常出現的地方，勿讓對方再引誘自己吸煙。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態度：不要容易接受別人遞上的煙草產品，認真地表示自己不會吸煙。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學生延展活動：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可帶領學生到有提供戒煙服務的機構探訪，並嘗試訪問一些正在接受戒煙服務的人士，瞭解戒煙的方法和戒煙人士所面對的困難，並以心意咭形式向他們送上鼓勵。然後將訪問所得張貼在壁報板上，跟其他同學分享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295CA-CE96-42B2-88A6-3D402DF39F5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825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參考資料</a:t>
            </a:r>
            <a:endParaRPr lang="en-US" altLang="zh-TW" dirty="0" smtClean="0"/>
          </a:p>
          <a:p>
            <a:r>
              <a:rPr lang="zh-TW" altLang="en-US" dirty="0" smtClean="0"/>
              <a:t>生活教育活動計劃 </a:t>
            </a:r>
            <a:r>
              <a:rPr lang="en-US" dirty="0" smtClean="0"/>
              <a:t>– </a:t>
            </a:r>
            <a:r>
              <a:rPr lang="zh-TW" altLang="en-US" dirty="0" smtClean="0"/>
              <a:t>「吸煙多面睇」</a:t>
            </a:r>
            <a:r>
              <a:rPr lang="en-US" dirty="0" smtClean="0"/>
              <a:t>- </a:t>
            </a:r>
            <a:r>
              <a:rPr lang="zh-TW" altLang="en-US" dirty="0" smtClean="0"/>
              <a:t>中一課程</a:t>
            </a:r>
            <a:r>
              <a:rPr lang="en-US" altLang="zh-TW" baseline="0" dirty="0" smtClean="0"/>
              <a:t> (</a:t>
            </a:r>
            <a:r>
              <a:rPr lang="en-US" u="sng" dirty="0" smtClean="0"/>
              <a:t>http://www.leap.org.hk/tc/programme.php?cid=21</a:t>
            </a:r>
            <a:r>
              <a:rPr lang="en-US" altLang="zh-TW" u="sng" dirty="0" smtClean="0"/>
              <a:t>)</a:t>
            </a:r>
            <a:endParaRPr lang="en-US" dirty="0" smtClean="0"/>
          </a:p>
          <a:p>
            <a:r>
              <a:rPr lang="zh-TW" altLang="en-US" dirty="0" smtClean="0"/>
              <a:t>課程透過實況片段帶出吸煙對身體的影響及二手煙問題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香港吸煙與健康委員會：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https://www.livetobaccofree.hk/tc/free-quit-tools/free-cessation-services.html?gad_source=2&amp;gclid=EAIaIQobChMIr-eeuc_rhAMVMsJMAh0oUQQNEAAYASAAEgIkVfD_BwE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免費戒煙支援</a:t>
            </a:r>
            <a:r>
              <a:rPr lang="zh-HK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資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訊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戒煙輔導中心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「無煙新天地」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https://www.ha.org.hk/haho/ho/snp/v3/serviceguide_smoking-b5_v2.htm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「無煙新天地」</a:t>
            </a:r>
            <a:r>
              <a:rPr lang="zh-HK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地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址</a:t>
            </a:r>
            <a:r>
              <a:rPr lang="zh-HK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和電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話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生活教育活動計劃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參考資料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煙草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︰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https://www.leap.org.hk/tc/resources.php?cid=9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有關煙草及所含化學物質資料、健康資訊、吸煙禍害、以及其他控煙網站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HK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控煙辦公室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u="sng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https://www.taco.gov.hk/t/tc_chi/index.html</a:t>
            </a:r>
            <a:endParaRPr lang="en-US" altLang="zh-TW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295CA-CE96-42B2-88A6-3D402DF39F5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717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38760-D3B3-492D-9A07-634757C1CDE5}" type="datetime1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DEDC-ADBB-41F1-BC01-C4499B08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279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0F42-9404-4432-8898-03C017C139C2}" type="datetime1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DEDC-ADBB-41F1-BC01-C4499B08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678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B2EF-EAFD-41FD-983B-E9AEFCC72805}" type="datetime1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DEDC-ADBB-41F1-BC01-C4499B08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8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 b="1">
                <a:solidFill>
                  <a:srgbClr val="7030A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600"/>
            </a:lvl3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410E5-F230-496E-AC74-420C4FB87C21}" type="datetime1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DEDC-ADBB-41F1-BC01-C4499B08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76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FFCF-B28D-4ECA-AA89-149E9FA812B8}" type="datetime1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DEDC-ADBB-41F1-BC01-C4499B08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21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A985-9B71-409C-9A8B-D0D5E89620B8}" type="datetime1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DEDC-ADBB-41F1-BC01-C4499B08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495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E1122-2419-4319-81B6-C5567B8AF8AF}" type="datetime1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DEDC-ADBB-41F1-BC01-C4499B08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592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F28A-AB30-41FB-85D3-EE68F481B1B4}" type="datetime1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DEDC-ADBB-41F1-BC01-C4499B08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043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A838-26F5-4628-9C6E-91484D14FA53}" type="datetime1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DEDC-ADBB-41F1-BC01-C4499B08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453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9C79-3338-454F-B0AE-D4D8930BF574}" type="datetime1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DEDC-ADBB-41F1-BC01-C4499B08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98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061CF-011D-4C6A-B8C1-7A6D617423AA}" type="datetime1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DEDC-ADBB-41F1-BC01-C4499B08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16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rgbClr val="CCCCFF"/>
            </a:gs>
            <a:gs pos="83000">
              <a:srgbClr val="CCCCFF"/>
            </a:gs>
            <a:gs pos="100000">
              <a:srgbClr val="CCCC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47D20-B4D4-4969-8764-20A619EF7B2B}" type="datetime1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3DEDC-ADBB-41F1-BC01-C4499B08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98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reepik.com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reepik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/>
              <a:t>你抽一口，我抽一口？</a:t>
            </a:r>
            <a:endParaRPr lang="en-US" dirty="0"/>
          </a:p>
        </p:txBody>
      </p:sp>
      <p:sp>
        <p:nvSpPr>
          <p:cNvPr id="4" name="Subtitle 5"/>
          <p:cNvSpPr>
            <a:spLocks noGrp="1"/>
          </p:cNvSpPr>
          <p:nvPr>
            <p:ph type="subTitle" idx="1"/>
          </p:nvPr>
        </p:nvSpPr>
        <p:spPr>
          <a:xfrm>
            <a:off x="1143000" y="4490558"/>
            <a:ext cx="6858000" cy="1768689"/>
          </a:xfrm>
        </p:spPr>
        <p:txBody>
          <a:bodyPr wrap="square">
            <a:spAutoFit/>
          </a:bodyPr>
          <a:lstStyle/>
          <a:p>
            <a:pPr eaLnBrk="1" hangingPunct="1"/>
            <a:r>
              <a:rPr lang="zh-TW" altLang="en-US" sz="1400" b="1" dirty="0" smtClean="0">
                <a:solidFill>
                  <a:srgbClr val="FF0000"/>
                </a:solidFill>
              </a:rPr>
              <a:t>對象：高小／初中學生</a:t>
            </a:r>
            <a:endParaRPr lang="en-US" altLang="zh-TW" sz="1400" b="1" dirty="0" smtClean="0">
              <a:solidFill>
                <a:srgbClr val="FF0000"/>
              </a:solidFill>
            </a:endParaRPr>
          </a:p>
          <a:p>
            <a:pPr eaLnBrk="1" hangingPunct="1"/>
            <a:endParaRPr lang="en-US" altLang="zh-TW" sz="1400" b="1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zh-TW" altLang="en-US" sz="1400" b="1" dirty="0" smtClean="0">
                <a:solidFill>
                  <a:srgbClr val="FF0000"/>
                </a:solidFill>
              </a:rPr>
              <a:t>價值觀教育</a:t>
            </a:r>
            <a:endParaRPr lang="en-US" altLang="zh-TW" sz="1400" b="1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zh-TW" altLang="en-US" sz="1400" b="1" dirty="0" smtClean="0">
                <a:solidFill>
                  <a:srgbClr val="FF0000"/>
                </a:solidFill>
              </a:rPr>
              <a:t>教育局 課程發展處</a:t>
            </a:r>
            <a:endParaRPr lang="en-US" altLang="zh-TW" sz="1400" b="1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zh-TW" altLang="en-US" sz="1400" b="1" dirty="0" smtClean="0">
                <a:solidFill>
                  <a:srgbClr val="FF0000"/>
                </a:solidFill>
              </a:rPr>
              <a:t>德育、公民及國民教育組</a:t>
            </a:r>
            <a:r>
              <a:rPr lang="en-US" altLang="zh-TW" sz="1400" b="1" dirty="0" smtClean="0">
                <a:solidFill>
                  <a:srgbClr val="FF0000"/>
                </a:solidFill>
              </a:rPr>
              <a:t>1</a:t>
            </a:r>
          </a:p>
          <a:p>
            <a:pPr eaLnBrk="1" hangingPunct="1"/>
            <a:r>
              <a:rPr lang="zh-TW" altLang="en-US" sz="1400" b="1" dirty="0" smtClean="0">
                <a:solidFill>
                  <a:srgbClr val="FF0000"/>
                </a:solidFill>
              </a:rPr>
              <a:t>最後更新日期：</a:t>
            </a:r>
            <a:r>
              <a:rPr lang="en-US" altLang="zh-TW" sz="1400" b="1" dirty="0" smtClean="0">
                <a:solidFill>
                  <a:srgbClr val="FF0000"/>
                </a:solidFill>
              </a:rPr>
              <a:t>2024</a:t>
            </a:r>
            <a:r>
              <a:rPr lang="zh-TW" altLang="en-US" sz="1400" b="1" dirty="0" smtClean="0">
                <a:solidFill>
                  <a:srgbClr val="FF0000"/>
                </a:solidFill>
              </a:rPr>
              <a:t>年</a:t>
            </a:r>
            <a:r>
              <a:rPr lang="en-US" altLang="zh-TW" sz="1400" b="1" dirty="0">
                <a:solidFill>
                  <a:srgbClr val="FF0000"/>
                </a:solidFill>
              </a:rPr>
              <a:t>4</a:t>
            </a:r>
            <a:r>
              <a:rPr lang="zh-TW" altLang="en-US" sz="1400" b="1" dirty="0" smtClean="0">
                <a:solidFill>
                  <a:srgbClr val="FF0000"/>
                </a:solidFill>
              </a:rPr>
              <a:t>月</a:t>
            </a:r>
            <a:endParaRPr lang="en-US" altLang="en-US" sz="1400" b="1" dirty="0" smtClean="0">
              <a:solidFill>
                <a:srgbClr val="FF0000"/>
              </a:solidFill>
            </a:endParaRPr>
          </a:p>
        </p:txBody>
      </p:sp>
      <p:pic>
        <p:nvPicPr>
          <p:cNvPr id="1026" name="Picture 2" descr="Cigarette, addicted, stop, smoking, giving - free image from needpix.co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2552" y="414068"/>
            <a:ext cx="3369964" cy="20930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5533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無煙世紀，由你做起！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70931"/>
            <a:ext cx="7886700" cy="43513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sz="3600" dirty="0"/>
              <a:t>設計一個有效的「反吸煙宣傳廣告</a:t>
            </a:r>
            <a:r>
              <a:rPr lang="zh-TW" altLang="en-US" sz="3600" dirty="0" smtClean="0"/>
              <a:t>」</a:t>
            </a:r>
            <a:endParaRPr lang="en-US" altLang="zh-TW" sz="3600" dirty="0" smtClean="0"/>
          </a:p>
          <a:p>
            <a:pPr>
              <a:lnSpc>
                <a:spcPct val="100000"/>
              </a:lnSpc>
            </a:pPr>
            <a:r>
              <a:rPr lang="zh-TW" altLang="en-US" sz="3600" dirty="0"/>
              <a:t>包含吸煙的害處及宣傳口號「無煙世紀，由你做起！</a:t>
            </a:r>
            <a:r>
              <a:rPr lang="zh-TW" altLang="en-US" sz="3600" dirty="0" smtClean="0"/>
              <a:t>」</a:t>
            </a:r>
            <a:endParaRPr lang="en-US" altLang="zh-TW" sz="3600" dirty="0" smtClean="0"/>
          </a:p>
          <a:p>
            <a:pPr>
              <a:lnSpc>
                <a:spcPct val="100000"/>
              </a:lnSpc>
            </a:pPr>
            <a:r>
              <a:rPr lang="zh-TW" altLang="en-US" dirty="0"/>
              <a:t>演繹</a:t>
            </a:r>
            <a:r>
              <a:rPr lang="zh-TW" altLang="en-US" dirty="0" smtClean="0"/>
              <a:t>長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約</a:t>
            </a:r>
            <a:r>
              <a:rPr lang="en-US" dirty="0" smtClean="0"/>
              <a:t>60</a:t>
            </a:r>
            <a:r>
              <a:rPr lang="zh-TW" altLang="en-US" dirty="0"/>
              <a:t>秒的廣告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DEDC-ADBB-41F1-BC01-C4499B08CFF4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271694"/>
            <a:ext cx="4139738" cy="34497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40230" y="6283373"/>
            <a:ext cx="27317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Designed by </a:t>
            </a:r>
            <a:r>
              <a:rPr lang="en-US" sz="1200" dirty="0" err="1" smtClean="0"/>
              <a:t>Freepik</a:t>
            </a:r>
            <a:r>
              <a:rPr lang="en-US" sz="1200" dirty="0" smtClean="0"/>
              <a:t> </a:t>
            </a:r>
            <a:r>
              <a:rPr lang="en-US" sz="1200" dirty="0"/>
              <a:t>(</a:t>
            </a:r>
            <a:r>
              <a:rPr lang="en-US" sz="1200" dirty="0">
                <a:hlinkClick r:id="rId4"/>
              </a:rPr>
              <a:t>www.freepik.com</a:t>
            </a:r>
            <a:r>
              <a:rPr lang="en-US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10503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總結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dirty="0" smtClean="0"/>
              <a:t>「吸煙危害健康」是一個不容置疑的事實</a:t>
            </a:r>
            <a:endParaRPr lang="en-US" altLang="zh-TW" dirty="0" smtClean="0"/>
          </a:p>
          <a:p>
            <a:pPr>
              <a:lnSpc>
                <a:spcPct val="100000"/>
              </a:lnSpc>
            </a:pPr>
            <a:r>
              <a:rPr lang="zh-TW" altLang="en-US" dirty="0"/>
              <a:t>每年導致</a:t>
            </a:r>
            <a:r>
              <a:rPr lang="en-US" dirty="0"/>
              <a:t>700</a:t>
            </a:r>
            <a:r>
              <a:rPr lang="zh-TW" altLang="en-US" dirty="0"/>
              <a:t>多萬人死亡，其中近</a:t>
            </a:r>
            <a:r>
              <a:rPr lang="en-US" dirty="0"/>
              <a:t>90</a:t>
            </a:r>
            <a:r>
              <a:rPr lang="zh-TW" altLang="en-US" dirty="0"/>
              <a:t>萬非吸煙者因吸入二手煙霧而失去</a:t>
            </a:r>
            <a:r>
              <a:rPr lang="zh-TW" altLang="en-US" dirty="0" smtClean="0"/>
              <a:t>生命</a:t>
            </a:r>
            <a:endParaRPr lang="en-US" altLang="zh-TW" dirty="0" smtClean="0"/>
          </a:p>
          <a:p>
            <a:pPr>
              <a:lnSpc>
                <a:spcPct val="100000"/>
              </a:lnSpc>
            </a:pPr>
            <a:r>
              <a:rPr lang="zh-TW" altLang="en-US" dirty="0" smtClean="0"/>
              <a:t>世界衞生組織（世衞）訂定每年</a:t>
            </a:r>
            <a:r>
              <a:rPr lang="en-US" altLang="zh-TW" dirty="0" smtClean="0"/>
              <a:t>5</a:t>
            </a:r>
            <a:r>
              <a:rPr lang="zh-TW" altLang="en-US" dirty="0" smtClean="0"/>
              <a:t>月</a:t>
            </a:r>
            <a:r>
              <a:rPr lang="en-US" altLang="zh-TW" dirty="0" smtClean="0"/>
              <a:t>31</a:t>
            </a:r>
            <a:r>
              <a:rPr lang="zh-TW" altLang="en-US" dirty="0" smtClean="0"/>
              <a:t>日為「世界無煙日」，</a:t>
            </a:r>
            <a:r>
              <a:rPr lang="zh-TW" altLang="en-US" dirty="0"/>
              <a:t>提高人們對與煙草使用有關的健康和其它風險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DEDC-ADBB-41F1-BC01-C4499B08CFF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407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33247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 smtClean="0"/>
              <a:t>完</a:t>
            </a:r>
            <a:endParaRPr lang="en-US" sz="6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DEDC-ADBB-41F1-BC01-C4499B08CFF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51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學習目標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了解吸煙的原因及禍害</a:t>
            </a:r>
          </a:p>
          <a:p>
            <a:endParaRPr lang="en-US" altLang="zh-TW" dirty="0"/>
          </a:p>
          <a:p>
            <a:r>
              <a:rPr lang="zh-TW" altLang="en-US" dirty="0" smtClean="0"/>
              <a:t>能夠表達堅決的立場，拒絕吸煙的誘惑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zh-TW" altLang="en-US" dirty="0" smtClean="0"/>
              <a:t>價值觀和態度：</a:t>
            </a:r>
            <a:r>
              <a:rPr lang="zh-TW" altLang="en-US" dirty="0"/>
              <a:t>堅毅、理性、愛惜自己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DEDC-ADBB-41F1-BC01-C4499B08CFF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67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吸煙害處知多少？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吸煙所產生的煙霧，包含了四千多種有害的化學物質（如山埃、砒霜等）</a:t>
            </a:r>
            <a:endParaRPr lang="en-US" altLang="zh-TW" dirty="0" smtClean="0"/>
          </a:p>
          <a:p>
            <a:r>
              <a:rPr lang="zh-TW" altLang="en-US" dirty="0" smtClean="0"/>
              <a:t>煙草在燃燒時會釋出包含焦油、尼古丁和一氧化碳等有害物質的煙霧</a:t>
            </a:r>
            <a:endParaRPr lang="en-US" altLang="zh-TW" dirty="0" smtClean="0"/>
          </a:p>
          <a:p>
            <a:r>
              <a:rPr lang="zh-TW" altLang="en-US" dirty="0" smtClean="0"/>
              <a:t>毒素進入身體後會破壞各個器官，嚴重損害健康</a:t>
            </a:r>
            <a:endParaRPr lang="en-US" altLang="zh-TW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DEDC-ADBB-41F1-BC01-C4499B08CFF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314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吸煙害處知多少？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37856"/>
            <a:ext cx="7886700" cy="505690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TW" altLang="en-US" b="1" dirty="0" smtClean="0">
                <a:solidFill>
                  <a:srgbClr val="C00000"/>
                </a:solidFill>
              </a:rPr>
              <a:t>焦油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</a:pPr>
            <a:r>
              <a:rPr lang="zh-TW" altLang="en-US" dirty="0" smtClean="0"/>
              <a:t>屬致癌物質</a:t>
            </a:r>
            <a:endParaRPr lang="en-US" altLang="zh-TW" dirty="0" smtClean="0"/>
          </a:p>
          <a:p>
            <a:pPr>
              <a:lnSpc>
                <a:spcPct val="100000"/>
              </a:lnSpc>
            </a:pPr>
            <a:r>
              <a:rPr lang="zh-TW" altLang="en-US" dirty="0" smtClean="0"/>
              <a:t>令牙齒和皮膚變黃</a:t>
            </a:r>
            <a:endParaRPr lang="en-US" altLang="zh-TW" dirty="0" smtClean="0"/>
          </a:p>
          <a:p>
            <a:pPr>
              <a:lnSpc>
                <a:spcPct val="100000"/>
              </a:lnSpc>
            </a:pPr>
            <a:r>
              <a:rPr lang="zh-TW" altLang="en-US" dirty="0" smtClean="0"/>
              <a:t>刺激呼吸道，引致</a:t>
            </a:r>
            <a:r>
              <a:rPr lang="en-US" altLang="zh-TW" dirty="0" smtClean="0"/>
              <a:t>……</a:t>
            </a:r>
          </a:p>
          <a:p>
            <a:pPr lvl="1">
              <a:lnSpc>
                <a:spcPct val="100000"/>
              </a:lnSpc>
            </a:pPr>
            <a:r>
              <a:rPr lang="zh-TW" altLang="en-US" dirty="0" smtClean="0"/>
              <a:t>多咳嗽</a:t>
            </a:r>
            <a:endParaRPr lang="en-US" altLang="zh-TW" dirty="0" smtClean="0"/>
          </a:p>
          <a:p>
            <a:pPr lvl="1">
              <a:lnSpc>
                <a:spcPct val="100000"/>
              </a:lnSpc>
            </a:pPr>
            <a:r>
              <a:rPr lang="zh-TW" altLang="en-US" dirty="0" smtClean="0"/>
              <a:t>多痰</a:t>
            </a:r>
            <a:endParaRPr lang="en-US" altLang="zh-TW" dirty="0" smtClean="0"/>
          </a:p>
          <a:p>
            <a:pPr lvl="1">
              <a:lnSpc>
                <a:spcPct val="100000"/>
              </a:lnSpc>
            </a:pPr>
            <a:r>
              <a:rPr lang="zh-TW" altLang="en-US" dirty="0" smtClean="0"/>
              <a:t>呼吸不暢順</a:t>
            </a:r>
            <a:endParaRPr lang="en-US" altLang="zh-TW" dirty="0" smtClean="0"/>
          </a:p>
          <a:p>
            <a:pPr lvl="1">
              <a:lnSpc>
                <a:spcPct val="100000"/>
              </a:lnSpc>
            </a:pPr>
            <a:r>
              <a:rPr lang="zh-TW" altLang="en-US" dirty="0" smtClean="0"/>
              <a:t>增加肺炎</a:t>
            </a:r>
            <a:endParaRPr lang="en-US" altLang="zh-TW" dirty="0" smtClean="0"/>
          </a:p>
          <a:p>
            <a:pPr lvl="1">
              <a:lnSpc>
                <a:spcPct val="100000"/>
              </a:lnSpc>
            </a:pPr>
            <a:r>
              <a:rPr lang="zh-TW" altLang="en-US" dirty="0" smtClean="0"/>
              <a:t>哮喘風險等</a:t>
            </a:r>
            <a:endParaRPr lang="en-US" altLang="zh-TW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DEDC-ADBB-41F1-BC01-C4499B08CFF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343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吸煙害處知多少？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37856"/>
            <a:ext cx="7886700" cy="505690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TW" altLang="en-US" b="1" dirty="0" smtClean="0">
                <a:solidFill>
                  <a:srgbClr val="C00000"/>
                </a:solidFill>
              </a:rPr>
              <a:t>尼古丁</a:t>
            </a:r>
            <a:endParaRPr lang="en-US" altLang="zh-TW" b="1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</a:pPr>
            <a:r>
              <a:rPr lang="zh-TW" altLang="en-US" dirty="0" smtClean="0"/>
              <a:t>令人上癮</a:t>
            </a:r>
            <a:endParaRPr lang="en-US" dirty="0" smtClean="0"/>
          </a:p>
          <a:p>
            <a:pPr>
              <a:lnSpc>
                <a:spcPct val="100000"/>
              </a:lnSpc>
            </a:pPr>
            <a:r>
              <a:rPr lang="zh-TW" altLang="en-US" dirty="0" smtClean="0"/>
              <a:t>使血管收窄，引致</a:t>
            </a:r>
            <a:r>
              <a:rPr lang="en-US" altLang="zh-TW" dirty="0" smtClean="0"/>
              <a:t>……</a:t>
            </a:r>
          </a:p>
          <a:p>
            <a:pPr lvl="1">
              <a:lnSpc>
                <a:spcPct val="100000"/>
              </a:lnSpc>
            </a:pPr>
            <a:r>
              <a:rPr lang="zh-TW" altLang="en-US" dirty="0" smtClean="0"/>
              <a:t>高血壓</a:t>
            </a:r>
            <a:endParaRPr lang="en-US" altLang="zh-TW" dirty="0"/>
          </a:p>
          <a:p>
            <a:pPr lvl="1">
              <a:lnSpc>
                <a:spcPct val="100000"/>
              </a:lnSpc>
            </a:pPr>
            <a:r>
              <a:rPr lang="zh-TW" altLang="en-US" dirty="0" smtClean="0"/>
              <a:t>心跳加速</a:t>
            </a:r>
            <a:endParaRPr lang="en-US" altLang="zh-TW" dirty="0" smtClean="0"/>
          </a:p>
          <a:p>
            <a:pPr lvl="1">
              <a:lnSpc>
                <a:spcPct val="100000"/>
              </a:lnSpc>
            </a:pPr>
            <a:r>
              <a:rPr lang="zh-TW" altLang="en-US" dirty="0" smtClean="0"/>
              <a:t>心臟衰竭</a:t>
            </a:r>
            <a:endParaRPr lang="en-US" altLang="zh-TW" dirty="0" smtClean="0"/>
          </a:p>
          <a:p>
            <a:pPr lvl="1">
              <a:lnSpc>
                <a:spcPct val="100000"/>
              </a:lnSpc>
            </a:pPr>
            <a:r>
              <a:rPr lang="zh-TW" altLang="en-US" dirty="0" smtClean="0"/>
              <a:t>腎衰竭</a:t>
            </a:r>
            <a:endParaRPr lang="en-US" altLang="zh-TW" dirty="0" smtClean="0"/>
          </a:p>
          <a:p>
            <a:pPr lvl="1">
              <a:lnSpc>
                <a:spcPct val="100000"/>
              </a:lnSpc>
            </a:pPr>
            <a:r>
              <a:rPr lang="zh-TW" altLang="en-US" dirty="0" smtClean="0"/>
              <a:t>中風等</a:t>
            </a:r>
            <a:endParaRPr lang="en-US" altLang="zh-TW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DEDC-ADBB-41F1-BC01-C4499B08CFF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2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吸煙害處知多少？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79418"/>
            <a:ext cx="7886700" cy="514205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zh-TW" altLang="en-US" b="1" dirty="0">
                <a:solidFill>
                  <a:srgbClr val="C00000"/>
                </a:solidFill>
              </a:rPr>
              <a:t>一氧化碳</a:t>
            </a:r>
            <a:endParaRPr lang="en-US" altLang="zh-TW" b="1" dirty="0">
              <a:solidFill>
                <a:srgbClr val="C00000"/>
              </a:solidFill>
            </a:endParaRPr>
          </a:p>
          <a:p>
            <a:pPr>
              <a:lnSpc>
                <a:spcPct val="110000"/>
              </a:lnSpc>
            </a:pPr>
            <a:r>
              <a:rPr lang="zh-TW" altLang="en-US" dirty="0" smtClean="0"/>
              <a:t>降低血液的帶氧能力</a:t>
            </a:r>
            <a:endParaRPr lang="en-US" altLang="zh-TW" dirty="0" smtClean="0"/>
          </a:p>
          <a:p>
            <a:pPr>
              <a:lnSpc>
                <a:spcPct val="110000"/>
              </a:lnSpc>
            </a:pPr>
            <a:r>
              <a:rPr lang="zh-TW" altLang="en-US" dirty="0" smtClean="0"/>
              <a:t>氧氣是身體燃燒能量的必需品，體內氧氣供應量減少，會影響大腦及其他身體機能，引致</a:t>
            </a:r>
            <a:r>
              <a:rPr lang="en-US" altLang="zh-TW" dirty="0" smtClean="0"/>
              <a:t>……</a:t>
            </a:r>
          </a:p>
          <a:p>
            <a:pPr lvl="1">
              <a:lnSpc>
                <a:spcPct val="110000"/>
              </a:lnSpc>
            </a:pPr>
            <a:r>
              <a:rPr lang="zh-TW" altLang="en-US" dirty="0" smtClean="0"/>
              <a:t>精神不集中</a:t>
            </a:r>
            <a:endParaRPr lang="en-US" altLang="zh-TW" dirty="0" smtClean="0"/>
          </a:p>
          <a:p>
            <a:pPr lvl="1">
              <a:lnSpc>
                <a:spcPct val="110000"/>
              </a:lnSpc>
            </a:pPr>
            <a:r>
              <a:rPr lang="zh-TW" altLang="en-US" dirty="0" smtClean="0"/>
              <a:t>頭痛</a:t>
            </a:r>
            <a:endParaRPr lang="en-US" altLang="zh-TW" dirty="0" smtClean="0"/>
          </a:p>
          <a:p>
            <a:pPr lvl="1">
              <a:lnSpc>
                <a:spcPct val="110000"/>
              </a:lnSpc>
            </a:pPr>
            <a:r>
              <a:rPr lang="zh-TW" altLang="en-US" dirty="0" smtClean="0"/>
              <a:t>疲倦</a:t>
            </a:r>
            <a:endParaRPr lang="en-US" altLang="zh-TW" dirty="0" smtClean="0"/>
          </a:p>
          <a:p>
            <a:pPr lvl="1">
              <a:lnSpc>
                <a:spcPct val="110000"/>
              </a:lnSpc>
            </a:pPr>
            <a:r>
              <a:rPr lang="zh-TW" altLang="en-US" dirty="0" smtClean="0"/>
              <a:t>減低運動力</a:t>
            </a:r>
            <a:endParaRPr lang="en-US" altLang="zh-TW" dirty="0" smtClean="0"/>
          </a:p>
          <a:p>
            <a:pPr lvl="1">
              <a:lnSpc>
                <a:spcPct val="110000"/>
              </a:lnSpc>
            </a:pPr>
            <a:r>
              <a:rPr lang="zh-TW" altLang="en-US" dirty="0" smtClean="0"/>
              <a:t>皮膚加速衰老等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DEDC-ADBB-41F1-BC01-C4499B08CFF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545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吸煙害處知多少？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zh-TW" altLang="en-US" dirty="0" smtClean="0"/>
              <a:t>醫學界已證實吸煙可</a:t>
            </a:r>
            <a:r>
              <a:rPr lang="zh-TW" altLang="en-US" dirty="0" smtClean="0">
                <a:solidFill>
                  <a:srgbClr val="C00000"/>
                </a:solidFill>
              </a:rPr>
              <a:t>導致多種致命疾病和癌症</a:t>
            </a:r>
            <a:r>
              <a:rPr lang="zh-TW" altLang="en-US" dirty="0" smtClean="0"/>
              <a:t>，例如</a:t>
            </a:r>
            <a:r>
              <a:rPr lang="en-US" altLang="zh-TW" dirty="0" smtClean="0"/>
              <a:t>…</a:t>
            </a:r>
          </a:p>
          <a:p>
            <a:pPr>
              <a:lnSpc>
                <a:spcPct val="100000"/>
              </a:lnSpc>
            </a:pPr>
            <a:r>
              <a:rPr lang="zh-TW" altLang="en-US" dirty="0" smtClean="0"/>
              <a:t>肺癌、喉癌、食道癌、胃癌、</a:t>
            </a:r>
            <a:endParaRPr lang="en-US" altLang="zh-TW" dirty="0" smtClean="0"/>
          </a:p>
          <a:p>
            <a:pPr>
              <a:lnSpc>
                <a:spcPct val="100000"/>
              </a:lnSpc>
            </a:pPr>
            <a:r>
              <a:rPr lang="zh-TW" altLang="en-US" dirty="0" smtClean="0"/>
              <a:t>呼吸系統疾病（如肺炎、哮喘）</a:t>
            </a:r>
            <a:endParaRPr lang="en-US" altLang="zh-TW" dirty="0" smtClean="0"/>
          </a:p>
          <a:p>
            <a:pPr>
              <a:lnSpc>
                <a:spcPct val="100000"/>
              </a:lnSpc>
            </a:pPr>
            <a:r>
              <a:rPr lang="zh-TW" altLang="en-US" dirty="0" smtClean="0"/>
              <a:t>胃潰瘍</a:t>
            </a:r>
            <a:endParaRPr lang="en-US" altLang="zh-TW" dirty="0" smtClean="0"/>
          </a:p>
          <a:p>
            <a:pPr>
              <a:lnSpc>
                <a:spcPct val="100000"/>
              </a:lnSpc>
            </a:pPr>
            <a:r>
              <a:rPr lang="zh-TW" altLang="en-US" dirty="0" smtClean="0"/>
              <a:t>骨質疏鬆</a:t>
            </a:r>
            <a:endParaRPr lang="en-US" altLang="zh-TW" dirty="0" smtClean="0"/>
          </a:p>
          <a:p>
            <a:pPr>
              <a:lnSpc>
                <a:spcPct val="100000"/>
              </a:lnSpc>
            </a:pPr>
            <a:r>
              <a:rPr lang="zh-TW" altLang="en-US" dirty="0" smtClean="0"/>
              <a:t>中風等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DEDC-ADBB-41F1-BC01-C4499B08CFF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49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分組討論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DEDC-ADBB-41F1-BC01-C4499B08CFF4}" type="slidenum">
              <a:rPr lang="en-US" smtClean="0"/>
              <a:t>8</a:t>
            </a:fld>
            <a:endParaRPr lang="en-US"/>
          </a:p>
        </p:txBody>
      </p:sp>
      <p:sp>
        <p:nvSpPr>
          <p:cNvPr id="5" name="WordArt 73"/>
          <p:cNvSpPr txBox="1">
            <a:spLocks noChangeArrowheads="1" noChangeShapeType="1" noTextEdit="1"/>
          </p:cNvSpPr>
          <p:nvPr/>
        </p:nvSpPr>
        <p:spPr bwMode="auto">
          <a:xfrm>
            <a:off x="895351" y="2403070"/>
            <a:ext cx="7619999" cy="211351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zh-TW" sz="3600" dirty="0">
                <a:gradFill>
                  <a:gsLst>
                    <a:gs pos="0">
                      <a:srgbClr val="FFCC00"/>
                    </a:gs>
                    <a:gs pos="100000">
                      <a:srgbClr val="FF0000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41" dir="2700000" algn="ctr">
                    <a:srgbClr val="C0C0C0">
                      <a:alpha val="80000"/>
                    </a:srgbClr>
                  </a:outerShdw>
                </a:effectLst>
                <a:latin typeface="Arial Unicode MS"/>
                <a:ea typeface="新細明體" panose="02020500000000000000" pitchFamily="18" charset="-120"/>
              </a:rPr>
              <a:t>吸煙會令你</a:t>
            </a:r>
            <a:r>
              <a:rPr lang="zh-HK" sz="3600" dirty="0">
                <a:gradFill>
                  <a:gsLst>
                    <a:gs pos="0">
                      <a:srgbClr val="FFCC00"/>
                    </a:gs>
                    <a:gs pos="100000">
                      <a:srgbClr val="FF0000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41" dir="2700000" algn="ctr">
                    <a:srgbClr val="C0C0C0">
                      <a:alpha val="80000"/>
                    </a:srgbClr>
                  </a:outerShdw>
                </a:effectLst>
                <a:latin typeface="Arial Unicode MS"/>
                <a:ea typeface="新細明體" panose="02020500000000000000" pitchFamily="18" charset="-120"/>
              </a:rPr>
              <a:t>…</a:t>
            </a:r>
            <a:endParaRPr lang="en-US" sz="1200" dirty="0">
              <a:solidFill>
                <a:srgbClr val="000000"/>
              </a:solidFill>
              <a:effectLst/>
              <a:latin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344039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禍從口入 </a:t>
            </a:r>
            <a:endParaRPr lang="en-US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DEDC-ADBB-41F1-BC01-C4499B08CFF4}" type="slidenum">
              <a:rPr lang="en-US" smtClean="0"/>
              <a:t>9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352" y="1533288"/>
            <a:ext cx="7471296" cy="49804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3206115" y="6513753"/>
            <a:ext cx="27317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Designed by </a:t>
            </a:r>
            <a:r>
              <a:rPr lang="en-US" sz="1200" dirty="0" err="1" smtClean="0"/>
              <a:t>Freepik</a:t>
            </a:r>
            <a:r>
              <a:rPr lang="en-US" sz="1200" dirty="0" smtClean="0"/>
              <a:t> </a:t>
            </a:r>
            <a:r>
              <a:rPr lang="en-US" sz="1200" dirty="0"/>
              <a:t>(</a:t>
            </a:r>
            <a:r>
              <a:rPr lang="en-US" sz="1200" dirty="0">
                <a:hlinkClick r:id="rId4"/>
              </a:rPr>
              <a:t>www.freepik.com</a:t>
            </a:r>
            <a:r>
              <a:rPr lang="en-US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64109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</TotalTime>
  <Words>1829</Words>
  <Application>Microsoft Office PowerPoint</Application>
  <PresentationFormat>On-screen Show (4:3)</PresentationFormat>
  <Paragraphs>177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新細明體</vt:lpstr>
      <vt:lpstr>Arial</vt:lpstr>
      <vt:lpstr>Calibri</vt:lpstr>
      <vt:lpstr>Calibri Light</vt:lpstr>
      <vt:lpstr>Office Theme</vt:lpstr>
      <vt:lpstr>你抽一口，我抽一口？</vt:lpstr>
      <vt:lpstr>學習目標</vt:lpstr>
      <vt:lpstr>吸煙害處知多少？</vt:lpstr>
      <vt:lpstr>吸煙害處知多少？</vt:lpstr>
      <vt:lpstr>吸煙害處知多少？</vt:lpstr>
      <vt:lpstr>吸煙害處知多少？</vt:lpstr>
      <vt:lpstr>吸煙害處知多少？</vt:lpstr>
      <vt:lpstr>分組討論</vt:lpstr>
      <vt:lpstr>禍從口入 </vt:lpstr>
      <vt:lpstr>無煙世紀，由你做起！</vt:lpstr>
      <vt:lpstr>總結</vt:lpstr>
      <vt:lpstr>完</vt:lpstr>
    </vt:vector>
  </TitlesOfParts>
  <Company>EDB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你抽一口，我抽一口？</dc:title>
  <dc:creator>CDI, EDB</dc:creator>
  <cp:lastModifiedBy>CDI, EDB</cp:lastModifiedBy>
  <cp:revision>25</cp:revision>
  <dcterms:created xsi:type="dcterms:W3CDTF">2024-03-13T02:24:55Z</dcterms:created>
  <dcterms:modified xsi:type="dcterms:W3CDTF">2024-04-09T01:46:20Z</dcterms:modified>
</cp:coreProperties>
</file>